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sldIdLst>
    <p:sldId id="257" r:id="rId2"/>
    <p:sldId id="434" r:id="rId3"/>
    <p:sldId id="447" r:id="rId4"/>
    <p:sldId id="349" r:id="rId5"/>
    <p:sldId id="282" r:id="rId6"/>
    <p:sldId id="350" r:id="rId7"/>
    <p:sldId id="331" r:id="rId8"/>
    <p:sldId id="427" r:id="rId9"/>
    <p:sldId id="260" r:id="rId10"/>
    <p:sldId id="333" r:id="rId11"/>
    <p:sldId id="271" r:id="rId12"/>
    <p:sldId id="273" r:id="rId13"/>
    <p:sldId id="444"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448" r:id="rId36"/>
    <p:sldId id="396" r:id="rId37"/>
    <p:sldId id="279" r:id="rId38"/>
    <p:sldId id="413" r:id="rId39"/>
    <p:sldId id="402" r:id="rId40"/>
    <p:sldId id="420" r:id="rId41"/>
    <p:sldId id="399" r:id="rId42"/>
    <p:sldId id="284" r:id="rId43"/>
    <p:sldId id="285" r:id="rId44"/>
    <p:sldId id="407" r:id="rId45"/>
    <p:sldId id="439" r:id="rId46"/>
    <p:sldId id="414" r:id="rId47"/>
    <p:sldId id="405" r:id="rId48"/>
    <p:sldId id="398" r:id="rId49"/>
    <p:sldId id="298" r:id="rId50"/>
    <p:sldId id="300" r:id="rId51"/>
    <p:sldId id="301" r:id="rId52"/>
    <p:sldId id="406" r:id="rId53"/>
    <p:sldId id="306" r:id="rId54"/>
    <p:sldId id="395" r:id="rId55"/>
    <p:sldId id="353" r:id="rId56"/>
    <p:sldId id="354" r:id="rId57"/>
    <p:sldId id="355" r:id="rId58"/>
    <p:sldId id="390" r:id="rId59"/>
    <p:sldId id="358" r:id="rId60"/>
    <p:sldId id="391" r:id="rId61"/>
    <p:sldId id="360" r:id="rId62"/>
    <p:sldId id="362" r:id="rId63"/>
    <p:sldId id="417" r:id="rId64"/>
    <p:sldId id="422" r:id="rId65"/>
    <p:sldId id="363" r:id="rId66"/>
    <p:sldId id="441" r:id="rId67"/>
    <p:sldId id="364" r:id="rId68"/>
    <p:sldId id="365" r:id="rId69"/>
    <p:sldId id="366" r:id="rId70"/>
    <p:sldId id="367" r:id="rId71"/>
    <p:sldId id="368" r:id="rId72"/>
    <p:sldId id="369" r:id="rId73"/>
    <p:sldId id="370" r:id="rId74"/>
    <p:sldId id="371" r:id="rId75"/>
    <p:sldId id="386" r:id="rId76"/>
    <p:sldId id="423" r:id="rId77"/>
    <p:sldId id="372" r:id="rId78"/>
    <p:sldId id="382" r:id="rId79"/>
    <p:sldId id="381" r:id="rId80"/>
    <p:sldId id="374" r:id="rId81"/>
    <p:sldId id="445" r:id="rId82"/>
    <p:sldId id="442" r:id="rId83"/>
    <p:sldId id="375" r:id="rId84"/>
    <p:sldId id="376" r:id="rId85"/>
    <p:sldId id="404" r:id="rId86"/>
    <p:sldId id="379" r:id="rId87"/>
    <p:sldId id="377" r:id="rId88"/>
    <p:sldId id="380" r:id="rId89"/>
    <p:sldId id="378" r:id="rId90"/>
    <p:sldId id="387" r:id="rId91"/>
    <p:sldId id="392" r:id="rId92"/>
    <p:sldId id="443" r:id="rId93"/>
    <p:sldId id="446" r:id="rId94"/>
    <p:sldId id="288" r:id="rId95"/>
    <p:sldId id="433" r:id="rId96"/>
    <p:sldId id="384" r:id="rId97"/>
    <p:sldId id="416" r:id="rId98"/>
    <p:sldId id="424" r:id="rId9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447"/>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 id="448"/>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80"/>
            <p14:sldId id="378"/>
            <p14:sldId id="387"/>
            <p14:sldId id="392"/>
          </p14:sldIdLst>
        </p14:section>
        <p14:section name="Summary" id="{B419AB6B-658F-48B9-9342-4C02D6BA1150}">
          <p14:sldIdLst>
            <p14:sldId id="443"/>
            <p14:sldId id="446"/>
            <p14:sldId id="288"/>
            <p14:sldId id="433"/>
            <p14:sldId id="384"/>
            <p14:sldId id="416"/>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125" d="100"/>
          <a:sy n="125" d="100"/>
        </p:scale>
        <p:origin x="1980" y="76"/>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15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13</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535F-E0E5-27EA-99E6-B19FB5D44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3BD16-C44A-DDE0-FD58-F88BF7F9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2B3C4-DFA9-6E79-3EEC-65D61CEC796C}"/>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DFF842B6-4A88-32A6-1E81-CF8908775661}"/>
              </a:ext>
            </a:extLst>
          </p:cNvPr>
          <p:cNvSpPr>
            <a:spLocks noGrp="1"/>
          </p:cNvSpPr>
          <p:nvPr>
            <p:ph type="sldNum" sz="quarter" idx="10"/>
          </p:nvPr>
        </p:nvSpPr>
        <p:spPr/>
        <p:txBody>
          <a:bodyPr/>
          <a:lstStyle/>
          <a:p>
            <a:fld id="{2754576A-F041-465B-B05C-90CC0BF4FA50}" type="slidenum">
              <a:rPr lang="en-US" smtClean="0"/>
              <a:pPr/>
              <a:t>93</a:t>
            </a:fld>
            <a:endParaRPr lang="en-US"/>
          </a:p>
        </p:txBody>
      </p:sp>
    </p:spTree>
    <p:extLst>
      <p:ext uri="{BB962C8B-B14F-4D97-AF65-F5344CB8AC3E}">
        <p14:creationId xmlns:p14="http://schemas.microsoft.com/office/powerpoint/2010/main" val="1877064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2/13/2026</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2/13/2026</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2/13/2026</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
        <p:nvSpPr>
          <p:cNvPr id="7" name="TextBox 6">
            <a:extLst>
              <a:ext uri="{FF2B5EF4-FFF2-40B4-BE49-F238E27FC236}">
                <a16:creationId xmlns:a16="http://schemas.microsoft.com/office/drawing/2014/main" id="{5784C3D6-A566-183A-1366-00B2861C5A2C}"/>
              </a:ext>
            </a:extLst>
          </p:cNvPr>
          <p:cNvSpPr txBox="1"/>
          <p:nvPr/>
        </p:nvSpPr>
        <p:spPr>
          <a:xfrm rot="19538169">
            <a:off x="1404837" y="4861610"/>
            <a:ext cx="5420986" cy="2769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t>Graphs for real problems do not fit into memory. Can’t use shortest path algorithms!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suboptimal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45897" y="2141628"/>
            <a:ext cx="1487498" cy="1540864"/>
            <a:chOff x="7738689" y="2115483"/>
            <a:chExt cx="1487498" cy="1540872"/>
          </a:xfrm>
        </p:grpSpPr>
        <p:sp>
          <p:nvSpPr>
            <p:cNvPr id="42" name="Rectangle 41">
              <a:extLst>
                <a:ext uri="{FF2B5EF4-FFF2-40B4-BE49-F238E27FC236}">
                  <a16:creationId xmlns:a16="http://schemas.microsoft.com/office/drawing/2014/main" id="{B22A040B-3919-4942-B7C7-64E7EB35E7F9}"/>
                </a:ext>
              </a:extLst>
            </p:cNvPr>
            <p:cNvSpPr/>
            <p:nvPr/>
          </p:nvSpPr>
          <p:spPr>
            <a:xfrm>
              <a:off x="7999875" y="2115483"/>
              <a:ext cx="1226312" cy="1385002"/>
            </a:xfrm>
            <a:prstGeom prst="rect">
              <a:avLst/>
            </a:prstGeom>
          </p:spPr>
          <p:txBody>
            <a:bodyPr wrap="square">
              <a:spAutoFit/>
            </a:bodyPr>
            <a:lstStyle/>
            <a:p>
              <a:pPr algn="ctr"/>
              <a:r>
                <a:rPr lang="en-US" sz="1400" dirty="0"/>
                <a:t>Non-cycle redundant</a:t>
              </a:r>
            </a:p>
            <a:p>
              <a:pPr algn="ctr"/>
              <a:r>
                <a:rPr lang="en-US" sz="1400" dirty="0"/>
                <a:t>path leads to reexploring the same subtree</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380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gnifying glass and question mark">
            <a:extLst>
              <a:ext uri="{FF2B5EF4-FFF2-40B4-BE49-F238E27FC236}">
                <a16:creationId xmlns:a16="http://schemas.microsoft.com/office/drawing/2014/main" id="{F4B626A0-D320-B619-37C0-109A5EE1FD71}"/>
              </a:ext>
            </a:extLst>
          </p:cNvPr>
          <p:cNvPicPr>
            <a:picLocks noChangeAspect="1"/>
          </p:cNvPicPr>
          <p:nvPr/>
        </p:nvPicPr>
        <p:blipFill>
          <a:blip r:embed="rId2">
            <a:alphaModFix amt="50000"/>
          </a:blip>
          <a:srcRect l="14324" r="10676"/>
          <a:stretch>
            <a:fillRect/>
          </a:stretch>
        </p:blipFill>
        <p:spPr>
          <a:xfrm>
            <a:off x="20" y="1"/>
            <a:ext cx="9143980" cy="6857999"/>
          </a:xfrm>
          <a:prstGeom prst="rect">
            <a:avLst/>
          </a:prstGeom>
        </p:spPr>
      </p:pic>
      <p:sp>
        <p:nvSpPr>
          <p:cNvPr id="4" name="Title 3">
            <a:extLst>
              <a:ext uri="{FF2B5EF4-FFF2-40B4-BE49-F238E27FC236}">
                <a16:creationId xmlns:a16="http://schemas.microsoft.com/office/drawing/2014/main" id="{1E0268C3-199B-065D-4CE7-B5397C820E2F}"/>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Search Problems</a:t>
            </a:r>
          </a:p>
        </p:txBody>
      </p:sp>
      <p:sp>
        <p:nvSpPr>
          <p:cNvPr id="5" name="Text Placeholder 4">
            <a:extLst>
              <a:ext uri="{FF2B5EF4-FFF2-40B4-BE49-F238E27FC236}">
                <a16:creationId xmlns:a16="http://schemas.microsoft.com/office/drawing/2014/main" id="{07101D65-4A0E-A413-1326-3F4593764658}"/>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defTabSz="914400">
              <a:spcBef>
                <a:spcPts val="1000"/>
              </a:spcBef>
            </a:pPr>
            <a:r>
              <a:rPr lang="en-US" sz="2400" dirty="0">
                <a:solidFill>
                  <a:srgbClr val="FFFFFF"/>
                </a:solidFill>
              </a:rPr>
              <a:t>How do we define a search problem?</a:t>
            </a:r>
          </a:p>
        </p:txBody>
      </p:sp>
    </p:spTree>
    <p:extLst>
      <p:ext uri="{BB962C8B-B14F-4D97-AF65-F5344CB8AC3E}">
        <p14:creationId xmlns:p14="http://schemas.microsoft.com/office/powerpoint/2010/main" val="25595731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559E92F-00CE-3555-1E51-55F9E7C1A63B}"/>
              </a:ext>
            </a:extLst>
          </p:cNvPr>
          <p:cNvSpPr>
            <a:spLocks noGrp="1"/>
          </p:cNvSpPr>
          <p:nvPr>
            <p:ph type="title"/>
          </p:nvPr>
        </p:nvSpPr>
        <p:spPr>
          <a:xfrm>
            <a:off x="4885341" y="365125"/>
            <a:ext cx="3630007" cy="1807305"/>
          </a:xfrm>
        </p:spPr>
        <p:txBody>
          <a:bodyPr>
            <a:normAutofit/>
          </a:bodyPr>
          <a:lstStyle/>
          <a:p>
            <a:r>
              <a:rPr lang="en-US" dirty="0"/>
              <a:t>Things to Remember</a:t>
            </a:r>
          </a:p>
        </p:txBody>
      </p:sp>
      <p:pic>
        <p:nvPicPr>
          <p:cNvPr id="8" name="Picture 2" descr="space galaxy NASA star">
            <a:extLst>
              <a:ext uri="{FF2B5EF4-FFF2-40B4-BE49-F238E27FC236}">
                <a16:creationId xmlns:a16="http://schemas.microsoft.com/office/drawing/2014/main" id="{5400AA81-A07B-0642-79FB-C31FC8FA1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87" r="43687"/>
          <a:stretch>
            <a:fillRect/>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1A380DF-4C30-6D47-3375-49F023A278C4}"/>
              </a:ext>
            </a:extLst>
          </p:cNvPr>
          <p:cNvSpPr>
            <a:spLocks noGrp="1"/>
          </p:cNvSpPr>
          <p:nvPr>
            <p:ph idx="1"/>
          </p:nvPr>
        </p:nvSpPr>
        <p:spPr>
          <a:xfrm>
            <a:off x="4885341" y="1828800"/>
            <a:ext cx="3630007" cy="4348163"/>
          </a:xfrm>
        </p:spPr>
        <p:txBody>
          <a:bodyPr>
            <a:normAutofit/>
          </a:bodyPr>
          <a:lstStyle/>
          <a:p>
            <a:r>
              <a:rPr lang="en-US" sz="1300" dirty="0"/>
              <a:t>Time and space complexity of search algorithms determine if we can implement a tree search solution!</a:t>
            </a:r>
          </a:p>
          <a:p>
            <a:endParaRPr lang="en-US" sz="1300" dirty="0"/>
          </a:p>
          <a:p>
            <a:r>
              <a:rPr lang="en-US" sz="1300" dirty="0"/>
              <a:t>We can estimate the complexity by the following methods:</a:t>
            </a:r>
          </a:p>
          <a:p>
            <a:pPr marL="800100" lvl="1" indent="-457200">
              <a:buFont typeface="+mj-lt"/>
              <a:buAutoNum type="arabicPeriod"/>
            </a:pPr>
            <a:r>
              <a:rPr lang="en-US" sz="1300" dirty="0"/>
              <a:t>Estimate the </a:t>
            </a:r>
            <a:r>
              <a:rPr lang="en-US" sz="1300" b="1" dirty="0"/>
              <a:t>state space size </a:t>
            </a:r>
            <a:r>
              <a:rPr lang="en-US" sz="1300" dirty="0"/>
              <a:t>using a factored state representation</a:t>
            </a:r>
          </a:p>
          <a:p>
            <a:pPr marL="800100" lvl="1" indent="-457200">
              <a:buFont typeface="+mj-lt"/>
              <a:buAutoNum type="arabicPeriod"/>
            </a:pPr>
            <a:r>
              <a:rPr lang="en-US" sz="1300" dirty="0"/>
              <a:t>Estimate the </a:t>
            </a:r>
            <a:r>
              <a:rPr lang="en-US" sz="1300" b="1" dirty="0"/>
              <a:t>search tree size </a:t>
            </a:r>
            <a:r>
              <a:rPr lang="en-US" sz="1300" dirty="0"/>
              <a:t>using branching factor and tree depth.</a:t>
            </a:r>
          </a:p>
          <a:p>
            <a:pPr marL="800100" lvl="1" indent="-457200">
              <a:buFont typeface="+mj-lt"/>
              <a:buAutoNum type="arabicPeriod"/>
            </a:pPr>
            <a:endParaRPr lang="en-US" sz="1300" dirty="0"/>
          </a:p>
          <a:p>
            <a:r>
              <a:rPr lang="en-US" sz="1300" dirty="0"/>
              <a:t>If each note represents exactly one state then both estimates will be equivalent. We will learn soon when this is or is not the case.</a:t>
            </a:r>
          </a:p>
          <a:p>
            <a:endParaRPr lang="en-US" sz="1300" dirty="0"/>
          </a:p>
          <a:p>
            <a:r>
              <a:rPr lang="en-US" sz="1300" dirty="0"/>
              <a:t>We typically calculate an estimate of the actual size, or we use the Big-O notation if we are interested in how the problem scales with size.</a:t>
            </a:r>
          </a:p>
        </p:txBody>
      </p:sp>
      <p:sp>
        <p:nvSpPr>
          <p:cNvPr id="5" name="Slide Number Placeholder 4">
            <a:extLst>
              <a:ext uri="{FF2B5EF4-FFF2-40B4-BE49-F238E27FC236}">
                <a16:creationId xmlns:a16="http://schemas.microsoft.com/office/drawing/2014/main" id="{3BAF56FA-64A2-1255-8489-65F881EAC7BA}"/>
              </a:ext>
            </a:extLst>
          </p:cNvPr>
          <p:cNvSpPr>
            <a:spLocks noGrp="1"/>
          </p:cNvSpPr>
          <p:nvPr>
            <p:ph type="sldNum" sz="quarter" idx="4294967295"/>
          </p:nvPr>
        </p:nvSpPr>
        <p:spPr>
          <a:xfrm>
            <a:off x="6457950" y="6356350"/>
            <a:ext cx="2057400" cy="365125"/>
          </a:xfrm>
        </p:spPr>
        <p:txBody>
          <a:bodyPr>
            <a:normAutofit/>
          </a:bodyPr>
          <a:lstStyle/>
          <a:p>
            <a:pPr>
              <a:spcAft>
                <a:spcPts val="600"/>
              </a:spcAft>
            </a:pPr>
            <a:fld id="{768102A7-0C28-44F0-898D-773E064A07DF}" type="slidenum">
              <a:rPr lang="en-US" smtClean="0"/>
              <a:pPr>
                <a:spcAft>
                  <a:spcPts val="600"/>
                </a:spcAft>
              </a:pPr>
              <a:t>35</a:t>
            </a:fld>
            <a:endParaRPr lang="en-US"/>
          </a:p>
        </p:txBody>
      </p:sp>
    </p:spTree>
    <p:extLst>
      <p:ext uri="{BB962C8B-B14F-4D97-AF65-F5344CB8AC3E}">
        <p14:creationId xmlns:p14="http://schemas.microsoft.com/office/powerpoint/2010/main" val="2589897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39</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
        <p:nvSpPr>
          <p:cNvPr id="15" name="Speech Bubble: Rectangle with Corners Rounded 14">
            <a:extLst>
              <a:ext uri="{FF2B5EF4-FFF2-40B4-BE49-F238E27FC236}">
                <a16:creationId xmlns:a16="http://schemas.microsoft.com/office/drawing/2014/main" id="{BFBCB656-9BB7-3227-B650-4B1F5AD8A2D5}"/>
              </a:ext>
            </a:extLst>
          </p:cNvPr>
          <p:cNvSpPr/>
          <p:nvPr/>
        </p:nvSpPr>
        <p:spPr>
          <a:xfrm>
            <a:off x="7223981" y="2134429"/>
            <a:ext cx="1767619" cy="1091897"/>
          </a:xfrm>
          <a:prstGeom prst="wedgeRoundRectCallout">
            <a:avLst>
              <a:gd name="adj1" fmla="val -159390"/>
              <a:gd name="adj2" fmla="val -349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cost with a cost of 1 per action makes the priority queue behave like a FIFO queue!</a:t>
            </a:r>
          </a:p>
        </p:txBody>
      </p:sp>
    </p:spTree>
    <p:extLst>
      <p:ext uri="{BB962C8B-B14F-4D97-AF65-F5344CB8AC3E}">
        <p14:creationId xmlns:p14="http://schemas.microsoft.com/office/powerpoint/2010/main" val="72673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77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r>
              <a:rPr lang="en-US" sz="2000" dirty="0"/>
              <a:t>forgets completely explored subtrees.</a:t>
            </a:r>
            <a:endParaRPr lang="en-US" sz="2000" dirty="0">
              <a:solidFill>
                <a:srgbClr val="FF0000"/>
              </a:solidFill>
            </a:endParaRPr>
          </a:p>
          <a:p>
            <a:r>
              <a:rPr lang="en-US" sz="2000" b="1" dirty="0">
                <a:solidFill>
                  <a:srgbClr val="FF0000"/>
                </a:solidFill>
              </a:rPr>
              <a:t>Needs Cycle checking: </a:t>
            </a:r>
            <a:r>
              <a:rPr lang="en-US" sz="2000" dirty="0"/>
              <a:t>don’t expand nodes that are already in the current path to the root node.</a:t>
            </a:r>
          </a:p>
          <a:p>
            <a:r>
              <a:rPr lang="en-US" sz="2000" b="1" dirty="0">
                <a:solidFill>
                  <a:srgbClr val="FF0000"/>
                </a:solidFill>
              </a:rPr>
              <a:t>Cannot avoid redundant paths: </a:t>
            </a:r>
            <a:r>
              <a:rPr lang="en-US" sz="2000" dirty="0"/>
              <a:t>Leads to multiple nodes representing the same state and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75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dirty="0"/>
                  <a:t>Incomplete in infinite search spaces.</a:t>
                </a:r>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817" t="-2801" b="-12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Planning Agent (Goal-based)</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134635"/>
              <a:gd name="adj2" fmla="val -5526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38365" y="1893810"/>
            <a:ext cx="4724400" cy="2765196"/>
          </a:xfrm>
        </p:spPr>
        <p:txBody>
          <a:bodyPr>
            <a:normAutofit/>
          </a:bodyPr>
          <a:lstStyle/>
          <a:p>
            <a:pPr>
              <a:lnSpc>
                <a:spcPct val="120000"/>
              </a:lnSpc>
            </a:pPr>
            <a:r>
              <a:rPr lang="en-US" sz="1600" dirty="0"/>
              <a:t>For now, we consider only a discrete environment using an </a:t>
            </a:r>
            <a:r>
              <a:rPr lang="en-US" sz="1600" b="1" dirty="0">
                <a:solidFill>
                  <a:srgbClr val="FF0000"/>
                </a:solidFill>
              </a:rPr>
              <a:t>atomic state representation </a:t>
            </a:r>
            <a:r>
              <a:rPr lang="en-US" sz="1600" dirty="0"/>
              <a:t>(states are just labeled 1, 2, …). </a:t>
            </a:r>
          </a:p>
          <a:p>
            <a:pPr>
              <a:lnSpc>
                <a:spcPct val="120000"/>
              </a:lnSpc>
            </a:pPr>
            <a:r>
              <a:rPr lang="en-US" sz="1600" dirty="0"/>
              <a:t>The </a:t>
            </a:r>
            <a:r>
              <a:rPr lang="en-US" sz="1600" b="1" dirty="0">
                <a:solidFill>
                  <a:srgbClr val="FF0000"/>
                </a:solidFill>
              </a:rPr>
              <a:t>state space </a:t>
            </a:r>
            <a:r>
              <a:rPr lang="en-US" sz="1600" dirty="0"/>
              <a:t>is the set of all possible states of the environment. Some states are marked as </a:t>
            </a:r>
            <a:r>
              <a:rPr lang="en-US" sz="1600" b="1" dirty="0">
                <a:solidFill>
                  <a:srgbClr val="FF0000"/>
                </a:solidFill>
              </a:rPr>
              <a:t>goal states</a:t>
            </a:r>
            <a:r>
              <a:rPr lang="en-US" sz="1600" dirty="0"/>
              <a:t>.</a:t>
            </a:r>
          </a:p>
          <a:p>
            <a:pPr>
              <a:lnSpc>
                <a:spcPct val="120000"/>
              </a:lnSpc>
            </a:pPr>
            <a:r>
              <a:rPr lang="en-US" sz="1600" dirty="0"/>
              <a:t>The </a:t>
            </a:r>
            <a:r>
              <a:rPr lang="en-US" sz="1600" b="1" dirty="0">
                <a:solidFill>
                  <a:srgbClr val="FF0000"/>
                </a:solidFill>
              </a:rPr>
              <a:t>optimal solution </a:t>
            </a:r>
            <a:r>
              <a:rPr lang="en-US" sz="16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800600"/>
            <a:ext cx="8077200" cy="1549911"/>
          </a:xfrm>
          <a:prstGeom prst="rect">
            <a:avLst/>
          </a:prstGeom>
        </p:spPr>
        <p:txBody>
          <a:bodyPr wrap="square">
            <a:spAutoFit/>
          </a:bodyPr>
          <a:lstStyle/>
          <a:p>
            <a:pPr>
              <a:lnSpc>
                <a:spcPct val="120000"/>
              </a:lnSpc>
            </a:pPr>
            <a:r>
              <a:rPr lang="en-US" sz="1600" b="1" dirty="0"/>
              <a:t>Phases:</a:t>
            </a:r>
          </a:p>
          <a:p>
            <a:pPr marL="342900" indent="-342900">
              <a:lnSpc>
                <a:spcPct val="120000"/>
              </a:lnSpc>
              <a:buFont typeface="+mj-lt"/>
              <a:buAutoNum type="arabicParenR"/>
            </a:pPr>
            <a:r>
              <a:rPr lang="en-US" sz="1600" b="1" dirty="0"/>
              <a:t>Search/Planning</a:t>
            </a:r>
            <a:r>
              <a:rPr lang="en-US" sz="1600" dirty="0"/>
              <a:t>: the process of looking for the </a:t>
            </a:r>
            <a:r>
              <a:rPr lang="en-US" sz="1600" b="1" dirty="0">
                <a:solidFill>
                  <a:srgbClr val="FF0000"/>
                </a:solidFill>
              </a:rPr>
              <a:t>sequence of actions</a:t>
            </a:r>
            <a:r>
              <a:rPr lang="en-US" sz="1600" dirty="0"/>
              <a:t> that reaches a goal state. Requires that the agent knows what happens when it moves!</a:t>
            </a:r>
            <a:endParaRPr lang="en-US" sz="1600" b="1" dirty="0"/>
          </a:p>
          <a:p>
            <a:pPr marL="342900" indent="-342900">
              <a:lnSpc>
                <a:spcPct val="120000"/>
              </a:lnSpc>
              <a:buFont typeface="+mj-lt"/>
              <a:buAutoNum type="arabicParenR"/>
            </a:pPr>
            <a:r>
              <a:rPr lang="en-US" sz="1600" b="1" dirty="0"/>
              <a:t>Execution</a:t>
            </a:r>
            <a:r>
              <a:rPr lang="en-US" sz="1600" dirty="0"/>
              <a:t>: Once the agent begins executing the search solution in a deterministic, known environment, it can ignore its percepts (</a:t>
            </a:r>
            <a:r>
              <a:rPr lang="en-US" sz="1600" b="1" dirty="0">
                <a:solidFill>
                  <a:srgbClr val="FF0000"/>
                </a:solidFill>
              </a:rPr>
              <a:t>open-loop system</a:t>
            </a:r>
            <a:r>
              <a:rPr lang="en-US" sz="16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825625"/>
                <a:ext cx="5391150" cy="4351338"/>
              </a:xfrm>
            </p:spPr>
            <p:txBody>
              <a:bodyPr>
                <a:normAutofit fontScale="85000" lnSpcReduction="20000"/>
              </a:bodyPr>
              <a:lstStyle/>
              <a:p>
                <a:pPr marL="0" indent="0">
                  <a:lnSpc>
                    <a:spcPct val="110000"/>
                  </a:lnSpc>
                  <a:buNone/>
                </a:pPr>
                <a:r>
                  <a:rPr lang="en-US" sz="2400" dirty="0"/>
                  <a:t>Typical search costs for the 8-puzzle</a:t>
                </a:r>
              </a:p>
              <a:p>
                <a:pPr>
                  <a:lnSpc>
                    <a:spcPct val="110000"/>
                  </a:lnSpc>
                </a:pPr>
                <a:endParaRPr lang="en-US" sz="2400" dirty="0"/>
              </a:p>
              <a:p>
                <a:pPr>
                  <a:lnSpc>
                    <a:spcPct val="110000"/>
                  </a:lnSpc>
                </a:pPr>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states</a:t>
                </a:r>
                <a:br>
                  <a:rPr lang="en-US" sz="2400" dirty="0"/>
                </a:br>
                <a:endParaRPr lang="en-US" sz="2400" dirty="0"/>
              </a:p>
              <a:p>
                <a:pPr>
                  <a:lnSpc>
                    <a:spcPct val="110000"/>
                  </a:lnSpc>
                </a:pPr>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pPr>
                  <a:lnSpc>
                    <a:spcPct val="110000"/>
                  </a:lnSpc>
                </a:pPr>
                <a:endParaRPr lang="en-US" sz="2400" i="1" dirty="0"/>
              </a:p>
              <a:p>
                <a:pPr>
                  <a:lnSpc>
                    <a:spcPct val="110000"/>
                  </a:lnSpc>
                </a:pPr>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130" t="-1401" b="-980"/>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6096000" y="4800600"/>
            <a:ext cx="1981200" cy="762000"/>
          </a:xfrm>
          <a:prstGeom prst="wedgeRoundRectCallout">
            <a:avLst>
              <a:gd name="adj1" fmla="val -156791"/>
              <a:gd name="adj2" fmla="val -16816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Contains many redundant paths which IDS cannot break!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8C09EF-93D7-454D-382E-694F2FA81F57}"/>
                  </a:ext>
                </a:extLst>
              </p:cNvPr>
              <p:cNvSpPr txBox="1"/>
              <p:nvPr/>
            </p:nvSpPr>
            <p:spPr>
              <a:xfrm>
                <a:off x="6246876" y="3977200"/>
                <a:ext cx="236220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rIns="91440">
                <a:spAutoFit/>
              </a:bodyPr>
              <a:lstStyle/>
              <a:p>
                <a14:m>
                  <m:oMath xmlns:m="http://schemas.openxmlformats.org/officeDocument/2006/math">
                    <m:r>
                      <a:rPr lang="en-US" sz="1200" i="1" dirty="0" smtClean="0">
                        <a:latin typeface="Cambria Math" panose="02040503050406030204" pitchFamily="18" charset="0"/>
                      </a:rPr>
                      <m:t>h</m:t>
                    </m:r>
                    <m:r>
                      <a:rPr lang="en-US" sz="1200" i="1" baseline="-25000" dirty="0">
                        <a:latin typeface="Cambria Math" panose="02040503050406030204" pitchFamily="18" charset="0"/>
                      </a:rPr>
                      <m:t>1</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number of misplaced tiles</a:t>
                </a:r>
              </a:p>
              <a:p>
                <a14:m>
                  <m:oMath xmlns:m="http://schemas.openxmlformats.org/officeDocument/2006/math">
                    <m:r>
                      <a:rPr lang="en-US" sz="1200" i="1" dirty="0">
                        <a:latin typeface="Cambria Math" panose="02040503050406030204" pitchFamily="18" charset="0"/>
                      </a:rPr>
                      <m:t>h</m:t>
                    </m:r>
                    <m:r>
                      <a:rPr lang="en-US" sz="1200" i="1" baseline="-25000" dirty="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total Manhattan distance</a:t>
                </a:r>
              </a:p>
            </p:txBody>
          </p:sp>
        </mc:Choice>
        <mc:Fallback xmlns="">
          <p:sp>
            <p:nvSpPr>
              <p:cNvPr id="5" name="TextBox 4">
                <a:extLst>
                  <a:ext uri="{FF2B5EF4-FFF2-40B4-BE49-F238E27FC236}">
                    <a16:creationId xmlns:a16="http://schemas.microsoft.com/office/drawing/2014/main" id="{2F8C09EF-93D7-454D-382E-694F2FA81F57}"/>
                  </a:ext>
                </a:extLst>
              </p:cNvPr>
              <p:cNvSpPr txBox="1">
                <a:spLocks noRot="1" noChangeAspect="1" noMove="1" noResize="1" noEditPoints="1" noAdjustHandles="1" noChangeArrowheads="1" noChangeShapeType="1" noTextEdit="1"/>
              </p:cNvSpPr>
              <p:nvPr/>
            </p:nvSpPr>
            <p:spPr>
              <a:xfrm>
                <a:off x="6246876" y="3977200"/>
                <a:ext cx="2362200" cy="461665"/>
              </a:xfrm>
              <a:prstGeom prst="rect">
                <a:avLst/>
              </a:prstGeom>
              <a:blipFill>
                <a:blip r:embed="rId5"/>
                <a:stretch>
                  <a:fillRect b="-7692"/>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dirty="0">
                <a:solidFill>
                  <a:srgbClr val="FFFFFF"/>
                </a:solidFill>
              </a:rPr>
              <a:t>Summary</a:t>
            </a:r>
            <a:r>
              <a:rPr lang="en-US" sz="6000" b="1" dirty="0">
                <a:solidFill>
                  <a:srgbClr val="FFFFFF"/>
                </a:solidFill>
              </a:rPr>
              <a:t> </a:t>
            </a:r>
            <a:br>
              <a:rPr lang="en-US" sz="6000" b="1" dirty="0">
                <a:solidFill>
                  <a:srgbClr val="FFFFFF"/>
                </a:solidFill>
              </a:rPr>
            </a:br>
            <a:r>
              <a:rPr lang="en-US" sz="6000" b="1"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AEAC-141A-A1F2-9808-BEFA834C2C7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F7A8FC7-1DAE-19FE-BC34-4993B3386428}"/>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a:extLst>
              <a:ext uri="{FF2B5EF4-FFF2-40B4-BE49-F238E27FC236}">
                <a16:creationId xmlns:a16="http://schemas.microsoft.com/office/drawing/2014/main" id="{7CCE129A-8633-C940-6C20-0CD670616141}"/>
              </a:ext>
            </a:extLst>
          </p:cNvPr>
          <p:cNvSpPr>
            <a:spLocks noGrp="1" noChangeArrowheads="1"/>
          </p:cNvSpPr>
          <p:nvPr>
            <p:ph type="title"/>
          </p:nvPr>
        </p:nvSpPr>
        <p:spPr/>
        <p:txBody>
          <a:bodyPr/>
          <a:lstStyle/>
          <a:p>
            <a:r>
              <a:rPr lang="en-US" dirty="0"/>
              <a:t>Remember: Planning Agent (Goal-based)</a:t>
            </a:r>
          </a:p>
        </p:txBody>
      </p:sp>
      <p:sp>
        <p:nvSpPr>
          <p:cNvPr id="7" name="Content Placeholder 6">
            <a:extLst>
              <a:ext uri="{FF2B5EF4-FFF2-40B4-BE49-F238E27FC236}">
                <a16:creationId xmlns:a16="http://schemas.microsoft.com/office/drawing/2014/main" id="{AD535501-1AF2-A165-CD1C-686D95E29A87}"/>
              </a:ext>
            </a:extLst>
          </p:cNvPr>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8FCCAB7A-B25C-2786-4570-5F155EEDA9CA}"/>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D1EDE55B-7031-B83C-E7D8-4A637F954FB1}"/>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97E285E5-E05F-3279-5219-248E80B7D5B9}"/>
              </a:ext>
            </a:extLst>
          </p:cNvPr>
          <p:cNvSpPr/>
          <p:nvPr/>
        </p:nvSpPr>
        <p:spPr>
          <a:xfrm>
            <a:off x="628650" y="4099817"/>
            <a:ext cx="1135082" cy="671466"/>
          </a:xfrm>
          <a:prstGeom prst="wedgeRectCallout">
            <a:avLst>
              <a:gd name="adj1" fmla="val 137052"/>
              <a:gd name="adj2" fmla="val -498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465FA716-7E0E-6E2C-D1F4-A009BDA751C9}"/>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C8B9C8CF-67A0-24A4-0C28-0607E1A4B16F}"/>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mbria Math" panose="02040503050406030204" pitchFamily="18" charset="0"/>
                <a:ea typeface="Cambria Math" panose="02040503050406030204" pitchFamily="18"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9C05A4B3-B963-A8C1-FD7C-75AFAAD88CF0}"/>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590175B-5843-7114-6566-153D0DBEF736}"/>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F210988-FADA-B223-FEF7-B09417518327}"/>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224298D-FF44-3812-DFB2-F58558AEC333}"/>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1C288E-4825-3D04-3B0D-39D5C7C901C1}"/>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AB26D3A-D84F-6C45-20EA-B99FAE88D34D}"/>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7433815A-C229-8DB8-3AD7-6B32ADAD67AF}"/>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D52EB0-6D03-E4A5-25B0-26AF4AB90D3C}"/>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2395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062943"/>
          </a:xfrm>
        </p:spPr>
        <p:txBody>
          <a:bodyPr>
            <a:normAutofit fontScale="925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is executed by the agent function, which returns the planned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Example: 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722203"/>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a:t>
            </a:r>
            <a:r>
              <a:rPr lang="en-US" sz="1600" b="1" dirty="0"/>
              <a:t>follows</a:t>
            </a:r>
            <a:r>
              <a:rPr lang="en-US" sz="1600" dirty="0"/>
              <a:t> the stored plan or calls the planning function if there is no </a:t>
            </a:r>
            <a:r>
              <a:rPr lang="en-US" sz="1600" b="1" dirty="0"/>
              <a:t>plan</a:t>
            </a:r>
            <a:r>
              <a:rPr lang="en-US" sz="1600" dirty="0"/>
              <a:t> yet or if it thinks the current plan does not work based on the percepts (</a:t>
            </a:r>
            <a:r>
              <a:rPr lang="en-US" sz="1600" b="1" dirty="0"/>
              <a:t>replanning</a:t>
            </a:r>
            <a:r>
              <a:rPr lang="en-US" sz="1600" dirty="0"/>
              <a:t>).</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04161"/>
            <a:chOff x="838200" y="1371600"/>
            <a:chExt cx="7086600" cy="4404161"/>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315429" y="4944764"/>
              <a:ext cx="1205522" cy="830997"/>
            </a:xfrm>
            <a:prstGeom prst="rect">
              <a:avLst/>
            </a:prstGeom>
            <a:noFill/>
          </p:spPr>
          <p:txBody>
            <a:bodyPr wrap="square" rtlCol="0">
              <a:spAutoFit/>
            </a:bodyPr>
            <a:lstStyle/>
            <a:p>
              <a:pPr algn="ctr"/>
              <a:r>
                <a:rPr lang="en-US" sz="1200" dirty="0"/>
                <a:t>Execute actions step-by-step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grpSp>
        <p:nvGrpSpPr>
          <p:cNvPr id="8" name="Group 7">
            <a:extLst>
              <a:ext uri="{FF2B5EF4-FFF2-40B4-BE49-F238E27FC236}">
                <a16:creationId xmlns:a16="http://schemas.microsoft.com/office/drawing/2014/main" id="{F9C81D61-6D26-C4D7-F3D5-0458E0E3D877}"/>
              </a:ext>
            </a:extLst>
          </p:cNvPr>
          <p:cNvGrpSpPr/>
          <p:nvPr/>
        </p:nvGrpSpPr>
        <p:grpSpPr>
          <a:xfrm>
            <a:off x="129692" y="3104843"/>
            <a:ext cx="708508" cy="2400914"/>
            <a:chOff x="129692" y="3104843"/>
            <a:chExt cx="708508" cy="2400914"/>
          </a:xfrm>
        </p:grpSpPr>
        <p:sp>
          <p:nvSpPr>
            <p:cNvPr id="2" name="TextBox 1">
              <a:extLst>
                <a:ext uri="{FF2B5EF4-FFF2-40B4-BE49-F238E27FC236}">
                  <a16:creationId xmlns:a16="http://schemas.microsoft.com/office/drawing/2014/main" id="{29A3CB49-3F1D-3ED0-FD69-45BB53BF543D}"/>
                </a:ext>
              </a:extLst>
            </p:cNvPr>
            <p:cNvSpPr txBox="1"/>
            <p:nvPr/>
          </p:nvSpPr>
          <p:spPr>
            <a:xfrm rot="16200000">
              <a:off x="-809155" y="4043690"/>
              <a:ext cx="2400914" cy="523220"/>
            </a:xfrm>
            <a:prstGeom prst="rect">
              <a:avLst/>
            </a:prstGeom>
            <a:noFill/>
          </p:spPr>
          <p:txBody>
            <a:bodyPr wrap="none" rtlCol="0">
              <a:spAutoFit/>
            </a:bodyPr>
            <a:lstStyle/>
            <a:p>
              <a:pPr algn="ctr"/>
              <a:r>
                <a:rPr lang="en-US" sz="1400" dirty="0">
                  <a:solidFill>
                    <a:srgbClr val="FF0000"/>
                  </a:solidFill>
                </a:rPr>
                <a:t>Needs cycle checking</a:t>
              </a:r>
            </a:p>
            <a:p>
              <a:pPr algn="ctr"/>
              <a:r>
                <a:rPr lang="en-US" sz="1400" dirty="0">
                  <a:solidFill>
                    <a:srgbClr val="FF0000"/>
                  </a:solidFill>
                </a:rPr>
                <a:t>Cannot avoid redundant paths</a:t>
              </a:r>
            </a:p>
          </p:txBody>
        </p:sp>
        <p:sp>
          <p:nvSpPr>
            <p:cNvPr id="5" name="Left Brace 4">
              <a:extLst>
                <a:ext uri="{FF2B5EF4-FFF2-40B4-BE49-F238E27FC236}">
                  <a16:creationId xmlns:a16="http://schemas.microsoft.com/office/drawing/2014/main" id="{0B7F1C61-2680-3D8A-141D-ACCD3DAD8087}"/>
                </a:ext>
              </a:extLst>
            </p:cNvPr>
            <p:cNvSpPr/>
            <p:nvPr/>
          </p:nvSpPr>
          <p:spPr>
            <a:xfrm>
              <a:off x="609600" y="3657600"/>
              <a:ext cx="228600" cy="12954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24618</TotalTime>
  <Words>7399</Words>
  <Application>Microsoft Office PowerPoint</Application>
  <PresentationFormat>On-screen Show (4:3)</PresentationFormat>
  <Paragraphs>1111</Paragraphs>
  <Slides>98</Slides>
  <Notes>65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Search Problems</vt:lpstr>
      <vt:lpstr>What are Search Problems?</vt:lpstr>
      <vt:lpstr>Remember: Planning Agent (Goal-based)</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Things to Remember</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Combining Heuristics</vt:lpstr>
      <vt:lpstr>Example: Effect of Information in Search</vt:lpstr>
      <vt:lpstr>Satisficing Search: Weighted A* Search</vt:lpstr>
      <vt:lpstr>Example of Weighted A* Search</vt:lpstr>
      <vt:lpstr>Summary  Planning Agents</vt:lpstr>
      <vt:lpstr>Remember: Planning Agent (Goal-based)</vt:lpstr>
      <vt:lpstr>A Planning Agent: Planning vs. Execution Phase</vt:lpstr>
      <vt:lpstr>Example: Complete Planning Agent to Solve a Maze</vt:lpstr>
      <vt:lpstr>Summary:  All Search Strategies</vt:lpstr>
      <vt:lpstr>Implementation as Best-First Search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225</cp:revision>
  <dcterms:created xsi:type="dcterms:W3CDTF">2020-09-15T14:04:03Z</dcterms:created>
  <dcterms:modified xsi:type="dcterms:W3CDTF">2026-02-13T16:33:22Z</dcterms:modified>
</cp:coreProperties>
</file>